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  <p:sldId id="268" r:id="rId14"/>
    <p:sldId id="269" r:id="rId15"/>
    <p:sldId id="271" r:id="rId16"/>
    <p:sldId id="270" r:id="rId17"/>
    <p:sldId id="273" r:id="rId18"/>
    <p:sldId id="274" r:id="rId19"/>
    <p:sldId id="272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3109-A070-42DD-9430-C770A8C34828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FAC2-228F-4629-AC36-0D6E6F96A50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3109-A070-42DD-9430-C770A8C34828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FAC2-228F-4629-AC36-0D6E6F96A5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3109-A070-42DD-9430-C770A8C34828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FAC2-228F-4629-AC36-0D6E6F96A5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3109-A070-42DD-9430-C770A8C34828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FAC2-228F-4629-AC36-0D6E6F96A5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3109-A070-42DD-9430-C770A8C34828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0B8FAC2-228F-4629-AC36-0D6E6F96A5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3109-A070-42DD-9430-C770A8C34828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FAC2-228F-4629-AC36-0D6E6F96A5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3109-A070-42DD-9430-C770A8C34828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FAC2-228F-4629-AC36-0D6E6F96A5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3109-A070-42DD-9430-C770A8C34828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FAC2-228F-4629-AC36-0D6E6F96A5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3109-A070-42DD-9430-C770A8C34828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FAC2-228F-4629-AC36-0D6E6F96A5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3109-A070-42DD-9430-C770A8C34828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FAC2-228F-4629-AC36-0D6E6F96A5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E3109-A070-42DD-9430-C770A8C34828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FAC2-228F-4629-AC36-0D6E6F96A5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E7E3109-A070-42DD-9430-C770A8C34828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0B8FAC2-228F-4629-AC36-0D6E6F96A50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21.xml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12" Type="http://schemas.openxmlformats.org/officeDocument/2006/relationships/image" Target="../media/image7.jpeg"/><Relationship Id="rId2" Type="http://schemas.openxmlformats.org/officeDocument/2006/relationships/image" Target="../media/image3.png"/><Relationship Id="rId16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slide" Target="slide14.xml"/><Relationship Id="rId5" Type="http://schemas.openxmlformats.org/officeDocument/2006/relationships/image" Target="../media/image4.jpeg"/><Relationship Id="rId15" Type="http://schemas.microsoft.com/office/2007/relationships/hdphoto" Target="../media/hdphoto2.wdp"/><Relationship Id="rId10" Type="http://schemas.openxmlformats.org/officeDocument/2006/relationships/slide" Target="slide13.xml"/><Relationship Id="rId4" Type="http://schemas.openxmlformats.org/officeDocument/2006/relationships/slide" Target="slide2.xml"/><Relationship Id="rId9" Type="http://schemas.openxmlformats.org/officeDocument/2006/relationships/slide" Target="slide9.xml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14.wdp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052736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Безопасность так важна, безопасность всем нужна.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4509120"/>
            <a:ext cx="5400600" cy="196951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разработала</a:t>
            </a:r>
          </a:p>
          <a:p>
            <a:r>
              <a:rPr lang="ru-RU" sz="2400" dirty="0" smtClean="0"/>
              <a:t>воспитатель МДОУ «Д/С №148 </a:t>
            </a:r>
            <a:r>
              <a:rPr lang="ru-RU" sz="2400" dirty="0" err="1" smtClean="0"/>
              <a:t>о.в</a:t>
            </a:r>
            <a:r>
              <a:rPr lang="ru-RU" sz="2400" dirty="0" smtClean="0"/>
              <a:t>.» </a:t>
            </a:r>
          </a:p>
          <a:p>
            <a:r>
              <a:rPr lang="ru-RU" sz="2400" dirty="0" smtClean="0"/>
              <a:t>г. Магнитогорска</a:t>
            </a:r>
          </a:p>
          <a:p>
            <a:r>
              <a:rPr lang="ru-RU" sz="2400" dirty="0" err="1" smtClean="0"/>
              <a:t>Перепечаева</a:t>
            </a:r>
            <a:r>
              <a:rPr lang="ru-RU" sz="2400" dirty="0" smtClean="0"/>
              <a:t> Елена Геннадиевна</a:t>
            </a:r>
            <a:endParaRPr lang="ru-RU" sz="2400" dirty="0"/>
          </a:p>
        </p:txBody>
      </p:sp>
      <p:pic>
        <p:nvPicPr>
          <p:cNvPr id="1026" name="Picture 2" descr="Картинка 12 из 1759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3384376" cy="2865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478220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620688"/>
            <a:ext cx="3528392" cy="2520280"/>
          </a:xfrm>
        </p:spPr>
        <p:txBody>
          <a:bodyPr>
            <a:normAutofit/>
          </a:bodyPr>
          <a:lstStyle/>
          <a:p>
            <a:pPr algn="l"/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Дом </a:t>
            </a:r>
            <a:r>
              <a:rPr lang="ru-RU" sz="2000" b="0" dirty="0">
                <a:solidFill>
                  <a:schemeClr val="tx1"/>
                </a:solidFill>
                <a:latin typeface="Comic Sans MS" pitchFamily="66" charset="0"/>
              </a:rPr>
              <a:t>в порядке содержи:</a:t>
            </a:r>
            <a:br>
              <a:rPr lang="ru-RU" sz="2000" b="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Вилки</a:t>
            </a:r>
            <a:r>
              <a:rPr lang="ru-RU" sz="2000" b="0" dirty="0">
                <a:solidFill>
                  <a:schemeClr val="tx1"/>
                </a:solidFill>
                <a:latin typeface="Comic Sans MS" pitchFamily="66" charset="0"/>
              </a:rPr>
              <a:t>, ножницы, ножи,</a:t>
            </a:r>
            <a:br>
              <a:rPr lang="ru-RU" sz="2000" b="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И </a:t>
            </a:r>
            <a:r>
              <a:rPr lang="ru-RU" sz="2000" b="0" dirty="0">
                <a:solidFill>
                  <a:schemeClr val="tx1"/>
                </a:solidFill>
                <a:latin typeface="Comic Sans MS" pitchFamily="66" charset="0"/>
              </a:rPr>
              <a:t>иголки, и </a:t>
            </a:r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булавки</a:t>
            </a:r>
            <a:b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Ты </a:t>
            </a:r>
            <a:r>
              <a:rPr lang="ru-RU" sz="2000" b="0" dirty="0">
                <a:solidFill>
                  <a:schemeClr val="tx1"/>
                </a:solidFill>
                <a:latin typeface="Comic Sans MS" pitchFamily="66" charset="0"/>
              </a:rPr>
              <a:t>на место положи!</a:t>
            </a:r>
          </a:p>
        </p:txBody>
      </p:sp>
      <p:pic>
        <p:nvPicPr>
          <p:cNvPr id="6146" name="Picture 2" descr="D:\Мои документы\детский сад\безопасность\безопасность ребенка\4042820451c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21503">
            <a:off x="1141400" y="1049005"/>
            <a:ext cx="3643235" cy="4344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90953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4248472" cy="4248472"/>
          </a:xfrm>
        </p:spPr>
        <p:txBody>
          <a:bodyPr>
            <a:noAutofit/>
          </a:bodyPr>
          <a:lstStyle/>
          <a:p>
            <a:pPr marR="176530" algn="r"/>
            <a:r>
              <a:rPr lang="ru-RU" sz="1800" b="0" dirty="0" smtClean="0">
                <a:solidFill>
                  <a:srgbClr val="000000"/>
                </a:solidFill>
                <a:effectLst/>
                <a:latin typeface="Times New Roman"/>
              </a:rPr>
              <a:t/>
            </a:r>
            <a:br>
              <a:rPr lang="ru-RU" sz="1800" b="0" dirty="0" smtClean="0">
                <a:solidFill>
                  <a:srgbClr val="000000"/>
                </a:solidFill>
                <a:effectLst/>
                <a:latin typeface="Times New Roman"/>
              </a:rPr>
            </a:br>
            <a:r>
              <a:rPr lang="ru-RU" sz="1800" b="0" dirty="0" smtClean="0">
                <a:solidFill>
                  <a:srgbClr val="000000"/>
                </a:solidFill>
                <a:effectLst/>
                <a:latin typeface="Times New Roman"/>
              </a:rPr>
              <a:t>                 </a:t>
            </a:r>
            <a:r>
              <a:rPr lang="ru-RU" sz="1800" b="0" dirty="0" smtClean="0">
                <a:solidFill>
                  <a:srgbClr val="000000"/>
                </a:solidFill>
                <a:effectLst/>
                <a:latin typeface="Comic Sans MS" pitchFamily="66" charset="0"/>
              </a:rPr>
              <a:t>«</a:t>
            </a: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>Не пускайте дядю в дом,</a:t>
            </a:r>
            <a:b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>               Если дядя незнаком,</a:t>
            </a:r>
            <a:b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>               И не открывайте тете,</a:t>
            </a:r>
            <a:b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>               Если мама на работе…»</a:t>
            </a:r>
            <a:b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</a:br>
            <a:r>
              <a:rPr lang="ru-RU" sz="1800" b="0" dirty="0" smtClean="0">
                <a:solidFill>
                  <a:srgbClr val="000000"/>
                </a:solidFill>
                <a:effectLst/>
                <a:latin typeface="Comic Sans MS" pitchFamily="66" charset="0"/>
              </a:rPr>
              <a:t> </a:t>
            </a: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>              «Чтоб тебя не обокрали,</a:t>
            </a:r>
            <a:b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>                Не схватили, не украли,</a:t>
            </a:r>
            <a:b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>                Незнакомцам ты не верь,</a:t>
            </a:r>
            <a:b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>                Закрывай покрепче дверь!»</a:t>
            </a:r>
            <a:b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>             «Если кто-то лезет в дом,</a:t>
            </a:r>
            <a:b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>               Пробивая двери лбом,</a:t>
            </a:r>
            <a:b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>               Двери держатся едва –</a:t>
            </a:r>
            <a:b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>               </a:t>
            </a:r>
            <a:r>
              <a:rPr lang="ru-RU" sz="2000" dirty="0">
                <a:solidFill>
                  <a:schemeClr val="accent3"/>
                </a:solidFill>
                <a:effectLst/>
                <a:latin typeface="Comic Sans MS" pitchFamily="66" charset="0"/>
              </a:rPr>
              <a:t>Поскорей звони 02!»</a:t>
            </a:r>
            <a:br>
              <a:rPr lang="ru-RU" sz="2000" dirty="0">
                <a:solidFill>
                  <a:schemeClr val="accent3"/>
                </a:solidFill>
                <a:effectLst/>
                <a:latin typeface="Comic Sans MS" pitchFamily="66" charset="0"/>
              </a:rPr>
            </a:br>
            <a:r>
              <a:rPr lang="ru-RU" sz="2000" dirty="0">
                <a:solidFill>
                  <a:schemeClr val="accent3"/>
                </a:solidFill>
                <a:effectLst/>
                <a:latin typeface="Comic Sans MS" pitchFamily="66" charset="0"/>
              </a:rPr>
              <a:t>            </a:t>
            </a:r>
            <a:r>
              <a:rPr lang="ru-RU" sz="2000" dirty="0" smtClean="0">
                <a:solidFill>
                  <a:schemeClr val="accent3"/>
                </a:solidFill>
                <a:effectLst/>
                <a:latin typeface="Comic Sans MS" pitchFamily="66" charset="0"/>
              </a:rPr>
              <a:t> </a:t>
            </a:r>
            <a:endParaRPr lang="ru-RU" sz="2000" dirty="0">
              <a:solidFill>
                <a:schemeClr val="accent3"/>
              </a:solidFill>
              <a:latin typeface="Comic Sans MS" pitchFamily="66" charset="0"/>
            </a:endParaRPr>
          </a:p>
        </p:txBody>
      </p:sp>
      <p:pic>
        <p:nvPicPr>
          <p:cNvPr id="7170" name="Picture 2" descr="D:\Мои документы\детский сад\безопасность\безопасность ребенка\1090d3801c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24423">
            <a:off x="4345216" y="1734810"/>
            <a:ext cx="4525696" cy="3758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757600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3442394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Comic Sans MS" pitchFamily="66" charset="0"/>
              </a:rPr>
              <a:t>Электричество</a:t>
            </a: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/>
            </a:r>
            <a:b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>Чтобы пальчик или гвоздь </a:t>
            </a:r>
            <a:b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>Вдруг в розетку не совать - </a:t>
            </a:r>
            <a:b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>Электричество опасно - </a:t>
            </a:r>
            <a:b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>Это каждый должен знать. </a:t>
            </a:r>
            <a:b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/>
            </a:r>
            <a:b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>Если ты включил утюг, </a:t>
            </a:r>
            <a:b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>Убегать не надо вдруг. </a:t>
            </a:r>
            <a:b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>Закрывая в доме дверь, </a:t>
            </a:r>
            <a:b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>Всё ли выключил? Проверь! </a:t>
            </a:r>
            <a:b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  <a:t/>
            </a:r>
            <a:br>
              <a:rPr lang="ru-RU" sz="1800" b="0" dirty="0">
                <a:solidFill>
                  <a:srgbClr val="000000"/>
                </a:solidFill>
                <a:effectLst/>
                <a:latin typeface="Comic Sans MS" pitchFamily="66" charset="0"/>
              </a:rPr>
            </a:br>
            <a:endParaRPr lang="ru-RU" sz="1800" b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8194" name="Picture 2" descr="D:\Мои документы\детский сад\безопасность\безопасность ребенка\19ea1163622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74790">
            <a:off x="558962" y="486699"/>
            <a:ext cx="4251232" cy="4365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D:\Мои документы\1036084_w640_h640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999">
            <a:off x="5205652" y="3854400"/>
            <a:ext cx="3545009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4974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34678"/>
            <a:ext cx="4392488" cy="1498178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accent3"/>
                </a:solidFill>
                <a:latin typeface="Comic Sans MS" pitchFamily="66" charset="0"/>
              </a:rPr>
              <a:t>Осторожным </a:t>
            </a:r>
            <a:r>
              <a:rPr lang="ru-RU" sz="2400" dirty="0">
                <a:solidFill>
                  <a:schemeClr val="accent3"/>
                </a:solidFill>
                <a:latin typeface="Comic Sans MS" pitchFamily="66" charset="0"/>
              </a:rPr>
              <a:t>будь всегда</a:t>
            </a:r>
            <a:br>
              <a:rPr lang="ru-RU" sz="2400" dirty="0">
                <a:solidFill>
                  <a:schemeClr val="accent3"/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schemeClr val="accent3"/>
                </a:solidFill>
                <a:latin typeface="Comic Sans MS" pitchFamily="66" charset="0"/>
              </a:rPr>
              <a:t>Чтобы не стряслась </a:t>
            </a:r>
            <a:r>
              <a:rPr lang="ru-RU" sz="2400" dirty="0" smtClean="0">
                <a:solidFill>
                  <a:schemeClr val="accent3"/>
                </a:solidFill>
                <a:latin typeface="Comic Sans MS" pitchFamily="66" charset="0"/>
              </a:rPr>
              <a:t>беда!</a:t>
            </a:r>
            <a:br>
              <a:rPr lang="ru-RU" sz="2400" dirty="0" smtClean="0">
                <a:solidFill>
                  <a:schemeClr val="accent3"/>
                </a:solidFill>
                <a:latin typeface="Comic Sans MS" pitchFamily="66" charset="0"/>
              </a:rPr>
            </a:br>
            <a:endParaRPr lang="ru-RU" sz="2400" dirty="0">
              <a:solidFill>
                <a:schemeClr val="accent3"/>
              </a:solidFill>
              <a:latin typeface="Comic Sans MS" pitchFamily="66" charset="0"/>
            </a:endParaRPr>
          </a:p>
        </p:txBody>
      </p:sp>
      <p:pic>
        <p:nvPicPr>
          <p:cNvPr id="10242" name="Picture 2" descr="D:\Мои документы\детский сад\картинки\Школа, детский сад\Дети\3\Рисунок34аа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294" b="946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644008" y="980728"/>
            <a:ext cx="3553032" cy="595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настраиваемая 2">
            <a:hlinkClick r:id="rId4" action="ppaction://hlinksldjump" highlightClick="1"/>
          </p:cNvPr>
          <p:cNvSpPr/>
          <p:nvPr/>
        </p:nvSpPr>
        <p:spPr>
          <a:xfrm>
            <a:off x="0" y="44624"/>
            <a:ext cx="9144000" cy="6813376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17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solidFill>
                  <a:schemeClr val="accent3"/>
                </a:solidFill>
              </a:rPr>
              <a:t>Знать должен каждый гражданин -</a:t>
            </a:r>
            <a:br>
              <a:rPr lang="ru-RU" sz="3600" dirty="0" smtClean="0">
                <a:solidFill>
                  <a:schemeClr val="accent3"/>
                </a:solidFill>
              </a:rPr>
            </a:br>
            <a:r>
              <a:rPr lang="ru-RU" sz="3600" dirty="0" smtClean="0">
                <a:solidFill>
                  <a:schemeClr val="accent3"/>
                </a:solidFill>
              </a:rPr>
              <a:t>Пожарной номер </a:t>
            </a:r>
            <a:endParaRPr lang="ru-RU" sz="3600" dirty="0">
              <a:solidFill>
                <a:schemeClr val="accent3"/>
              </a:solidFill>
            </a:endParaRPr>
          </a:p>
        </p:txBody>
      </p:sp>
      <p:pic>
        <p:nvPicPr>
          <p:cNvPr id="11267" name="Picture 3" descr="D:\Мои документы\smot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385">
            <a:off x="4072624" y="1210001"/>
            <a:ext cx="4341862" cy="5024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34140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908720"/>
            <a:ext cx="3744416" cy="2487932"/>
          </a:xfrm>
        </p:spPr>
        <p:txBody>
          <a:bodyPr>
            <a:normAutofit/>
          </a:bodyPr>
          <a:lstStyle/>
          <a:p>
            <a:pPr algn="l"/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Тополиный пух горит,</a:t>
            </a:r>
            <a:b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Пламя к </a:t>
            </a:r>
            <a:r>
              <a:rPr lang="ru-RU" sz="2000" b="0" dirty="0">
                <a:solidFill>
                  <a:schemeClr val="tx1"/>
                </a:solidFill>
                <a:latin typeface="Comic Sans MS" pitchFamily="66" charset="0"/>
              </a:rPr>
              <a:t>з</a:t>
            </a:r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данию бежит…</a:t>
            </a:r>
            <a:b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наигрался наш малыш,</a:t>
            </a:r>
            <a:b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А дома стоят без крыш</a:t>
            </a:r>
            <a:endParaRPr lang="ru-RU" sz="2000" b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3318" name="Picture 6" descr="Картинка 38 из 512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49" l="517" r="99828">
                        <a14:foregroundMark x1="86552" y1="62807" x2="86552" y2="62807"/>
                        <a14:foregroundMark x1="88621" y1="58596" x2="88621" y2="58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17263">
            <a:off x="195538" y="892107"/>
            <a:ext cx="5059123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8102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2290266"/>
          </a:xfrm>
        </p:spPr>
        <p:txBody>
          <a:bodyPr>
            <a:normAutofit/>
          </a:bodyPr>
          <a:lstStyle/>
          <a:p>
            <a:pPr algn="l"/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Если спички в руки взял,</a:t>
            </a:r>
            <a:b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Сразу ты опасным стал –</a:t>
            </a:r>
            <a:b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Ведь огонь, что в них живет,</a:t>
            </a:r>
            <a:b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много бед всем принесет!</a:t>
            </a:r>
            <a:endParaRPr lang="ru-RU" sz="2000" b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2290" name="Picture 2" descr="D:\Мои документы\pb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39785">
            <a:off x="4201713" y="996759"/>
            <a:ext cx="4485376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817520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4042792" cy="2650306"/>
          </a:xfrm>
        </p:spPr>
        <p:txBody>
          <a:bodyPr>
            <a:normAutofit/>
          </a:bodyPr>
          <a:lstStyle/>
          <a:p>
            <a:pPr algn="l"/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Если все приборы разом</a:t>
            </a:r>
            <a:b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Ты в одну розетку включишь,</a:t>
            </a:r>
            <a:b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То  пожар проводки сразу</a:t>
            </a:r>
            <a:b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В этой комнате получишь</a:t>
            </a:r>
            <a:endParaRPr lang="ru-RU" sz="2000" b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5362" name="Picture 2" descr="http://files.dez-filevsky-park.ru/tb/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1" b="98947" l="2187" r="994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85806">
            <a:off x="3442573" y="989136"/>
            <a:ext cx="5569043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089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692696"/>
            <a:ext cx="4186808" cy="2592288"/>
          </a:xfrm>
        </p:spPr>
        <p:txBody>
          <a:bodyPr>
            <a:normAutofit/>
          </a:bodyPr>
          <a:lstStyle/>
          <a:p>
            <a:pPr algn="l"/>
            <a: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  <a:t>Взлетит иль нет – сомненья гложут.</a:t>
            </a:r>
            <a:b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  <a:t>По всякому случается.</a:t>
            </a:r>
            <a:b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  <a:t>Но, что пожар случиться может</a:t>
            </a:r>
            <a:b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  <a:t>Никто не сомневается!</a:t>
            </a:r>
            <a:endParaRPr lang="ru-RU" sz="1800" b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6386" name="Picture 2" descr="http://img11.nnm.ru/7/8/8/a/b/0507949830859dede74dc00a4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26" b="98783" l="10682" r="98182">
                        <a14:foregroundMark x1="67500" y1="96594" x2="67500" y2="96594"/>
                        <a14:foregroundMark x1="57500" y1="95134" x2="57500" y2="95134"/>
                        <a14:foregroundMark x1="35227" y1="94404" x2="35227" y2="94404"/>
                        <a14:foregroundMark x1="46364" y1="92457" x2="46364" y2="92457"/>
                        <a14:foregroundMark x1="26364" y1="90754" x2="26364" y2="90754"/>
                        <a14:foregroundMark x1="92500" y1="87105" x2="92500" y2="87105"/>
                        <a14:foregroundMark x1="75682" y1="94891" x2="75682" y2="94891"/>
                        <a14:foregroundMark x1="78409" y1="93187" x2="78409" y2="93187"/>
                        <a14:foregroundMark x1="79773" y1="92457" x2="79773" y2="92457"/>
                        <a14:foregroundMark x1="82045" y1="92457" x2="82045" y2="92457"/>
                        <a14:foregroundMark x1="91591" y1="85158" x2="91591" y2="85158"/>
                        <a14:foregroundMark x1="94091" y1="78589" x2="94091" y2="78589"/>
                        <a14:foregroundMark x1="17727" y1="87591" x2="17727" y2="87591"/>
                        <a14:foregroundMark x1="15227" y1="81995" x2="15227" y2="81995"/>
                        <a14:foregroundMark x1="10455" y1="72749" x2="10455" y2="72749"/>
                        <a14:foregroundMark x1="10000" y1="84915" x2="10000" y2="84915"/>
                        <a14:foregroundMark x1="12500" y1="90998" x2="12500" y2="90998"/>
                        <a14:foregroundMark x1="15227" y1="93431" x2="16364" y2="93917"/>
                        <a14:foregroundMark x1="22727" y1="94404" x2="25000" y2="95134"/>
                        <a14:foregroundMark x1="28182" y1="95134" x2="29773" y2="95620"/>
                        <a14:foregroundMark x1="31364" y1="95864" x2="34318" y2="97324"/>
                        <a14:foregroundMark x1="65227" y1="17518" x2="65227" y2="17518"/>
                        <a14:foregroundMark x1="50909" y1="19465" x2="50909" y2="19465"/>
                        <a14:foregroundMark x1="69091" y1="25061" x2="69091" y2="25061"/>
                        <a14:foregroundMark x1="68636" y1="21898" x2="68636" y2="21898"/>
                        <a14:foregroundMark x1="68409" y1="19465" x2="68409" y2="19465"/>
                        <a14:foregroundMark x1="55000" y1="21655" x2="55000" y2="21655"/>
                        <a14:foregroundMark x1="56364" y1="23844" x2="56364" y2="23844"/>
                        <a14:foregroundMark x1="67727" y1="34793" x2="67727" y2="34793"/>
                        <a14:foregroundMark x1="65455" y1="36983" x2="65455" y2="36983"/>
                        <a14:foregroundMark x1="63409" y1="36740" x2="63409" y2="36740"/>
                        <a14:foregroundMark x1="54773" y1="33577" x2="54773" y2="33577"/>
                        <a14:foregroundMark x1="52273" y1="55474" x2="52273" y2="55474"/>
                        <a14:foregroundMark x1="69091" y1="53528" x2="69091" y2="53528"/>
                        <a14:foregroundMark x1="41591" y1="49392" x2="41591" y2="49392"/>
                        <a14:foregroundMark x1="42955" y1="52798" x2="42955" y2="52798"/>
                        <a14:foregroundMark x1="42045" y1="56691" x2="42045" y2="56691"/>
                        <a14:foregroundMark x1="41818" y1="57421" x2="41818" y2="57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16475">
            <a:off x="-405608" y="627252"/>
            <a:ext cx="5620807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057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152" y="1196752"/>
            <a:ext cx="2808312" cy="2448272"/>
          </a:xfrm>
        </p:spPr>
        <p:txBody>
          <a:bodyPr>
            <a:normAutofit/>
          </a:bodyPr>
          <a:lstStyle/>
          <a:p>
            <a:pPr algn="l"/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От огня и дыма </a:t>
            </a:r>
            <a:b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Спрятаться нельзя.</a:t>
            </a:r>
            <a:b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Убегать из дома</a:t>
            </a:r>
            <a:b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Нужно вам, друзья!</a:t>
            </a:r>
            <a:endParaRPr lang="ru-RU" sz="2000" b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4338" name="Picture 2" descr="http://school-p.edusite.ru/Doc/profilac/pozhar/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0767">
            <a:off x="323528" y="404664"/>
            <a:ext cx="4994602" cy="4445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74851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409555" y="2557464"/>
            <a:ext cx="3672408" cy="1584176"/>
            <a:chOff x="2771800" y="2564904"/>
            <a:chExt cx="3672408" cy="1584176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2771800" y="2564904"/>
              <a:ext cx="3672408" cy="158417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riblet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endParaRPr lang="ru-RU" b="1" dirty="0" smtClean="0">
                <a:ln/>
                <a:solidFill>
                  <a:schemeClr val="accent3"/>
                </a:solidFill>
              </a:endParaRPr>
            </a:p>
            <a:p>
              <a:pPr algn="ctr"/>
              <a:endParaRPr lang="ru-RU" b="1" dirty="0">
                <a:ln/>
                <a:solidFill>
                  <a:schemeClr val="accent3"/>
                </a:solidFill>
              </a:endParaRPr>
            </a:p>
            <a:p>
              <a:pPr algn="ctr"/>
              <a:endParaRPr lang="ru-RU" b="1" dirty="0" smtClean="0">
                <a:ln/>
                <a:solidFill>
                  <a:schemeClr val="accent3"/>
                </a:solidFill>
              </a:endParaRPr>
            </a:p>
            <a:p>
              <a:pPr algn="ctr"/>
              <a:r>
                <a:rPr lang="ru-RU" b="1" dirty="0" smtClean="0">
                  <a:ln/>
                  <a:solidFill>
                    <a:schemeClr val="accent3"/>
                  </a:solidFill>
                </a:rPr>
                <a:t>                       Моя безопасность</a:t>
              </a:r>
              <a:endParaRPr lang="ru-RU" b="1" dirty="0">
                <a:ln/>
                <a:solidFill>
                  <a:schemeClr val="accent3"/>
                </a:solidFill>
              </a:endParaRPr>
            </a:p>
          </p:txBody>
        </p:sp>
        <p:pic>
          <p:nvPicPr>
            <p:cNvPr id="2050" name="Picture 2" descr="http://im4-tub-ru.yandex.net/i?id=64358509-10-7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00" b="98667" l="1399" r="99301">
                          <a14:foregroundMark x1="26573" y1="20000" x2="26573" y2="20000"/>
                          <a14:foregroundMark x1="25175" y1="30000" x2="25175" y2="30000"/>
                          <a14:foregroundMark x1="39860" y1="20000" x2="39860" y2="20000"/>
                          <a14:foregroundMark x1="48951" y1="17333" x2="48951" y2="17333"/>
                          <a14:foregroundMark x1="59441" y1="18000" x2="59441" y2="18000"/>
                          <a14:foregroundMark x1="65734" y1="20000" x2="65734" y2="20000"/>
                          <a14:foregroundMark x1="72727" y1="26000" x2="72727" y2="26000"/>
                          <a14:foregroundMark x1="81818" y1="32667" x2="81818" y2="32667"/>
                          <a14:foregroundMark x1="81818" y1="42667" x2="81818" y2="42667"/>
                          <a14:foregroundMark x1="83217" y1="52000" x2="83217" y2="52000"/>
                          <a14:foregroundMark x1="78322" y1="63333" x2="78322" y2="63333"/>
                          <a14:foregroundMark x1="74825" y1="74667" x2="74825" y2="74667"/>
                          <a14:foregroundMark x1="67133" y1="80667" x2="67133" y2="80667"/>
                          <a14:foregroundMark x1="55944" y1="86000" x2="55944" y2="86000"/>
                          <a14:foregroundMark x1="43357" y1="82667" x2="43357" y2="82667"/>
                          <a14:foregroundMark x1="31469" y1="76000" x2="31469" y2="76000"/>
                          <a14:foregroundMark x1="23077" y1="71333" x2="23077" y2="71333"/>
                          <a14:foregroundMark x1="19580" y1="61333" x2="19580" y2="61333"/>
                          <a14:foregroundMark x1="20280" y1="50667" x2="20280" y2="5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249" y="2587094"/>
              <a:ext cx="1362075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4665522" y="525246"/>
            <a:ext cx="2736304" cy="1728193"/>
            <a:chOff x="3335775" y="404663"/>
            <a:chExt cx="2736304" cy="1728193"/>
          </a:xfrm>
        </p:grpSpPr>
        <p:sp>
          <p:nvSpPr>
            <p:cNvPr id="13" name="Скругленная прямоугольная выноска 12"/>
            <p:cNvSpPr/>
            <p:nvPr/>
          </p:nvSpPr>
          <p:spPr>
            <a:xfrm>
              <a:off x="3335775" y="404664"/>
              <a:ext cx="2736304" cy="1728192"/>
            </a:xfrm>
            <a:prstGeom prst="wedgeRoundRectCallo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 smtClean="0">
                <a:solidFill>
                  <a:srgbClr val="002060"/>
                </a:solidFill>
              </a:endParaRPr>
            </a:p>
            <a:p>
              <a:pPr algn="ctr"/>
              <a:endParaRPr lang="ru-RU" dirty="0">
                <a:solidFill>
                  <a:srgbClr val="002060"/>
                </a:solidFill>
              </a:endParaRPr>
            </a:p>
            <a:p>
              <a:pPr algn="ctr"/>
              <a:r>
                <a:rPr lang="ru-RU" dirty="0" smtClean="0">
                  <a:solidFill>
                    <a:srgbClr val="002060"/>
                  </a:solidFill>
                  <a:hlinkClick r:id="rId4" action="ppaction://hlinksldjump"/>
                </a:rPr>
                <a:t>Слайд 2</a:t>
              </a:r>
              <a:endParaRPr lang="ru-RU" dirty="0" smtClean="0">
                <a:solidFill>
                  <a:srgbClr val="002060"/>
                </a:solidFill>
              </a:endParaRPr>
            </a:p>
            <a:p>
              <a:pPr algn="ctr"/>
              <a:endParaRPr lang="ru-RU" dirty="0">
                <a:solidFill>
                  <a:srgbClr val="002060"/>
                </a:solidFill>
              </a:endParaRPr>
            </a:p>
            <a:p>
              <a:pPr algn="ctr"/>
              <a:r>
                <a:rPr lang="ru-RU" dirty="0" smtClean="0">
                  <a:solidFill>
                    <a:srgbClr val="002060"/>
                  </a:solidFill>
                </a:rPr>
                <a:t>                     На дорогах</a:t>
              </a:r>
              <a:endParaRPr lang="ru-RU" dirty="0">
                <a:solidFill>
                  <a:srgbClr val="002060"/>
                </a:solidFill>
              </a:endParaRPr>
            </a:p>
          </p:txBody>
        </p:sp>
        <p:pic>
          <p:nvPicPr>
            <p:cNvPr id="2051" name="Picture 3" descr="D:\Мои документы\583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404663"/>
              <a:ext cx="1953581" cy="120217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grpSp>
        <p:nvGrpSpPr>
          <p:cNvPr id="10" name="Группа 9"/>
          <p:cNvGrpSpPr/>
          <p:nvPr/>
        </p:nvGrpSpPr>
        <p:grpSpPr>
          <a:xfrm>
            <a:off x="4862313" y="4451026"/>
            <a:ext cx="2539513" cy="1656184"/>
            <a:chOff x="4851733" y="4512274"/>
            <a:chExt cx="2539513" cy="1656184"/>
          </a:xfrm>
        </p:grpSpPr>
        <p:sp>
          <p:nvSpPr>
            <p:cNvPr id="7" name="Скругленная прямоугольная выноска 6"/>
            <p:cNvSpPr/>
            <p:nvPr/>
          </p:nvSpPr>
          <p:spPr>
            <a:xfrm rot="10800000" flipH="1">
              <a:off x="4851733" y="4512274"/>
              <a:ext cx="2539513" cy="1656184"/>
            </a:xfrm>
            <a:prstGeom prst="wedgeRoundRectCallou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mtClean="0"/>
                <a:t> </a:t>
              </a:r>
              <a:endParaRPr lang="ru-RU" dirty="0"/>
            </a:p>
          </p:txBody>
        </p:sp>
        <p:pic>
          <p:nvPicPr>
            <p:cNvPr id="1026" name="Picture 2" descr="D:\Мои документы\smotr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4653136"/>
              <a:ext cx="916871" cy="10609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2" name="TextBox 1"/>
            <p:cNvSpPr txBox="1"/>
            <p:nvPr/>
          </p:nvSpPr>
          <p:spPr>
            <a:xfrm>
              <a:off x="5786362" y="4963680"/>
              <a:ext cx="13455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 smtClean="0"/>
            </a:p>
            <a:p>
              <a:endParaRPr lang="ru-RU" dirty="0"/>
            </a:p>
            <a:p>
              <a:r>
                <a:rPr lang="ru-RU" dirty="0"/>
                <a:t> </a:t>
              </a:r>
              <a:r>
                <a:rPr lang="ru-RU" dirty="0" smtClean="0"/>
                <a:t>        пожарная</a:t>
              </a:r>
              <a:endParaRPr lang="ru-RU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884967" y="4455679"/>
            <a:ext cx="2539513" cy="1656184"/>
            <a:chOff x="1653759" y="4725145"/>
            <a:chExt cx="2539513" cy="1656184"/>
          </a:xfrm>
        </p:grpSpPr>
        <p:sp>
          <p:nvSpPr>
            <p:cNvPr id="9" name="Скругленная прямоугольная выноска 8"/>
            <p:cNvSpPr/>
            <p:nvPr/>
          </p:nvSpPr>
          <p:spPr>
            <a:xfrm rot="10800000">
              <a:off x="1653759" y="4725145"/>
              <a:ext cx="2539513" cy="1656184"/>
            </a:xfrm>
            <a:prstGeom prst="wedgeRoundRectCallou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mtClean="0"/>
                <a:t> </a:t>
              </a:r>
              <a:endParaRPr lang="ru-RU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304205" y="5882027"/>
              <a:ext cx="8821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В быту</a:t>
              </a:r>
              <a:endParaRPr lang="ru-RU" dirty="0"/>
            </a:p>
          </p:txBody>
        </p:sp>
        <p:pic>
          <p:nvPicPr>
            <p:cNvPr id="1028" name="Picture 4" descr="D:\Мои документы\Children_Day_vector_wallpaper_0168043a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7733" y="4796692"/>
              <a:ext cx="1448042" cy="10873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sp>
        <p:nvSpPr>
          <p:cNvPr id="11" name="Управляющая кнопка: назад 10">
            <a:hlinkClick r:id="rId8" action="ppaction://hlinksldjump" highlightClick="1"/>
          </p:cNvPr>
          <p:cNvSpPr/>
          <p:nvPr/>
        </p:nvSpPr>
        <p:spPr>
          <a:xfrm>
            <a:off x="4489080" y="326386"/>
            <a:ext cx="3285980" cy="2006865"/>
          </a:xfrm>
          <a:prstGeom prst="actionButtonBackPrevious">
            <a:avLst/>
          </a:prstGeom>
          <a:solidFill>
            <a:schemeClr val="bg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настраиваемая 14">
            <a:hlinkClick r:id="rId9" action="ppaction://hlinksldjump" highlightClick="1"/>
          </p:cNvPr>
          <p:cNvSpPr/>
          <p:nvPr/>
        </p:nvSpPr>
        <p:spPr>
          <a:xfrm>
            <a:off x="863758" y="4294271"/>
            <a:ext cx="2539514" cy="1656184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страиваемая 15">
            <a:hlinkClick r:id="rId10" action="ppaction://hlinksldjump" highlightClick="1"/>
          </p:cNvPr>
          <p:cNvSpPr/>
          <p:nvPr/>
        </p:nvSpPr>
        <p:spPr>
          <a:xfrm>
            <a:off x="4835926" y="4437920"/>
            <a:ext cx="2592289" cy="1682396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настраиваемая 16">
            <a:hlinkClick r:id="rId11" action="ppaction://hlinksldjump" highlightClick="1"/>
          </p:cNvPr>
          <p:cNvSpPr/>
          <p:nvPr/>
        </p:nvSpPr>
        <p:spPr>
          <a:xfrm>
            <a:off x="4245759" y="4357798"/>
            <a:ext cx="3312368" cy="1737322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748263" y="561251"/>
            <a:ext cx="2812920" cy="1656184"/>
            <a:chOff x="748263" y="561251"/>
            <a:chExt cx="2812920" cy="1656184"/>
          </a:xfrm>
        </p:grpSpPr>
        <p:sp>
          <p:nvSpPr>
            <p:cNvPr id="19" name="Скругленная прямоугольная выноска 18"/>
            <p:cNvSpPr/>
            <p:nvPr/>
          </p:nvSpPr>
          <p:spPr>
            <a:xfrm flipH="1">
              <a:off x="748263" y="561251"/>
              <a:ext cx="2812920" cy="1656184"/>
            </a:xfrm>
            <a:prstGeom prst="wedgeRoundRectCallou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ru-RU" dirty="0" smtClean="0"/>
            </a:p>
            <a:p>
              <a:endParaRPr lang="ru-RU" dirty="0"/>
            </a:p>
            <a:p>
              <a:endParaRPr lang="ru-RU" dirty="0" smtClean="0"/>
            </a:p>
            <a:p>
              <a:r>
                <a:rPr lang="ru-RU" dirty="0" smtClean="0">
                  <a:solidFill>
                    <a:schemeClr val="tx1"/>
                  </a:solidFill>
                </a:rPr>
                <a:t>Проверь себя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8434" name="Picture 2" descr="D:\Мои документы\d734940eae66t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125718" y="725075"/>
              <a:ext cx="1152571" cy="9745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sp>
        <p:nvSpPr>
          <p:cNvPr id="21" name="Управляющая кнопка: настраиваемая 20">
            <a:hlinkClick r:id="rId13" action="ppaction://hlinksldjump" highlightClick="1"/>
          </p:cNvPr>
          <p:cNvSpPr/>
          <p:nvPr/>
        </p:nvSpPr>
        <p:spPr>
          <a:xfrm>
            <a:off x="768982" y="534505"/>
            <a:ext cx="2771481" cy="1808005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страиваемая 7">
            <a:hlinkClick r:id="rId4" action="ppaction://hlinksldjump" highlightClick="1"/>
          </p:cNvPr>
          <p:cNvSpPr/>
          <p:nvPr/>
        </p:nvSpPr>
        <p:spPr>
          <a:xfrm>
            <a:off x="2267744" y="2557464"/>
            <a:ext cx="3864326" cy="1584176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 rot="5400000">
            <a:off x="7272300" y="2388224"/>
            <a:ext cx="1296144" cy="1944216"/>
          </a:xfrm>
          <a:prstGeom prst="wedgeRoundRect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22" name="Picture 2" descr="http://www.hqoboi.com/img/nature/field-photo-100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7" b="99327" l="0" r="99052">
                        <a14:foregroundMark x1="73460" y1="18182" x2="73460" y2="18182"/>
                        <a14:foregroundMark x1="76303" y1="33333" x2="76303" y2="33333"/>
                        <a14:foregroundMark x1="75355" y1="54882" x2="75355" y2="54882"/>
                        <a14:foregroundMark x1="77251" y1="73737" x2="77251" y2="73737"/>
                        <a14:foregroundMark x1="77251" y1="83165" x2="77251" y2="83165"/>
                        <a14:foregroundMark x1="78199" y1="90909" x2="78199" y2="90909"/>
                        <a14:foregroundMark x1="73460" y1="63636" x2="73460" y2="63636"/>
                        <a14:foregroundMark x1="77251" y1="45118" x2="77251" y2="45118"/>
                        <a14:backgroundMark x1="10427" y1="66667" x2="10427" y2="66667"/>
                        <a14:backgroundMark x1="9479" y1="60943" x2="9479" y2="60943"/>
                        <a14:backgroundMark x1="9479" y1="55892" x2="9479" y2="55892"/>
                        <a14:backgroundMark x1="28910" y1="57239" x2="28910" y2="57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81121" y="2724344"/>
            <a:ext cx="878501" cy="123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Управляющая кнопка: настраиваемая 21">
            <a:hlinkClick r:id="rId16" action="ppaction://hlinksldjump" highlightClick="1"/>
          </p:cNvPr>
          <p:cNvSpPr/>
          <p:nvPr/>
        </p:nvSpPr>
        <p:spPr>
          <a:xfrm>
            <a:off x="6588224" y="2557464"/>
            <a:ext cx="2555776" cy="1736807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571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546944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3"/>
                </a:solidFill>
                <a:latin typeface="Comic Sans MS" pitchFamily="66" charset="0"/>
              </a:rPr>
              <a:t>Ребята, помните о том,</a:t>
            </a:r>
            <a:br>
              <a:rPr lang="ru-RU" b="1" dirty="0">
                <a:solidFill>
                  <a:schemeClr val="accent3"/>
                </a:solidFill>
                <a:latin typeface="Comic Sans MS" pitchFamily="66" charset="0"/>
              </a:rPr>
            </a:br>
            <a:r>
              <a:rPr lang="ru-RU" b="1" dirty="0">
                <a:solidFill>
                  <a:schemeClr val="accent3"/>
                </a:solidFill>
                <a:latin typeface="Comic Sans MS" pitchFamily="66" charset="0"/>
              </a:rPr>
              <a:t>Что нельзя шутить с огнём</a:t>
            </a:r>
            <a:br>
              <a:rPr lang="ru-RU" b="1" dirty="0">
                <a:solidFill>
                  <a:schemeClr val="accent3"/>
                </a:solidFill>
                <a:latin typeface="Comic Sans MS" pitchFamily="66" charset="0"/>
              </a:rPr>
            </a:br>
            <a:r>
              <a:rPr lang="ru-RU" b="1" dirty="0">
                <a:solidFill>
                  <a:schemeClr val="accent3"/>
                </a:solidFill>
                <a:latin typeface="Comic Sans MS" pitchFamily="66" charset="0"/>
              </a:rPr>
              <a:t>Кто с огнём неосторожен</a:t>
            </a:r>
            <a:br>
              <a:rPr lang="ru-RU" b="1" dirty="0">
                <a:solidFill>
                  <a:schemeClr val="accent3"/>
                </a:solidFill>
                <a:latin typeface="Comic Sans MS" pitchFamily="66" charset="0"/>
              </a:rPr>
            </a:br>
            <a:r>
              <a:rPr lang="ru-RU" b="1" dirty="0">
                <a:solidFill>
                  <a:schemeClr val="accent3"/>
                </a:solidFill>
                <a:latin typeface="Comic Sans MS" pitchFamily="66" charset="0"/>
              </a:rPr>
              <a:t>У того пожар возможен.</a:t>
            </a:r>
          </a:p>
        </p:txBody>
      </p:sp>
      <p:pic>
        <p:nvPicPr>
          <p:cNvPr id="17411" name="Picture 3" descr="D:\Мои документы\post-85270-1271078257_thum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5" b="100000" l="249" r="927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706271">
            <a:off x="2636181" y="395127"/>
            <a:ext cx="6175933" cy="6032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настраиваемая 3">
            <a:hlinkClick r:id="rId4" action="ppaction://hlinksldjump" highlightClick="1"/>
          </p:cNvPr>
          <p:cNvSpPr/>
          <p:nvPr/>
        </p:nvSpPr>
        <p:spPr>
          <a:xfrm>
            <a:off x="0" y="44624"/>
            <a:ext cx="9144000" cy="6813376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0940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Проверь себя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9458" name="Picture 2" descr="D:\Мои документы\детский сад\картинки\анимашки\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57150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8234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68643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1400" dirty="0">
                <a:solidFill>
                  <a:srgbClr val="444444"/>
                </a:solidFill>
                <a:latin typeface="Arial"/>
              </a:rPr>
              <a:t>Что бывает, если птички зажигают дома спички</a:t>
            </a:r>
            <a:r>
              <a:rPr lang="ru-RU" sz="1400" dirty="0" smtClean="0">
                <a:solidFill>
                  <a:srgbClr val="444444"/>
                </a:solidFill>
                <a:latin typeface="Arial"/>
              </a:rPr>
              <a:t>?</a:t>
            </a:r>
          </a:p>
          <a:p>
            <a:r>
              <a:rPr lang="ru-RU" sz="1400" dirty="0">
                <a:solidFill>
                  <a:srgbClr val="444444"/>
                </a:solidFill>
                <a:latin typeface="Arial"/>
              </a:rPr>
              <a:t> </a:t>
            </a:r>
            <a:endParaRPr lang="ru-RU" sz="1400" dirty="0" smtClean="0">
              <a:solidFill>
                <a:srgbClr val="444444"/>
              </a:solidFill>
              <a:latin typeface="Arial"/>
            </a:endParaRPr>
          </a:p>
        </p:txBody>
      </p:sp>
      <p:pic>
        <p:nvPicPr>
          <p:cNvPr id="20482" name="Picture 2" descr="http://im4-tub-ru.yandex.net/i?id=93491769-51-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2742">
            <a:off x="9226087" y="505562"/>
            <a:ext cx="1308627" cy="109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3897" y="120614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Wingdings" pitchFamily="2" charset="2"/>
              <a:buChar char="v"/>
            </a:pPr>
            <a:r>
              <a:rPr lang="ru-RU" sz="1400" dirty="0">
                <a:solidFill>
                  <a:srgbClr val="444444"/>
                </a:solidFill>
                <a:latin typeface="Arial"/>
              </a:rPr>
              <a:t>Что за тесный, тесный дом? </a:t>
            </a:r>
            <a:br>
              <a:rPr lang="ru-RU" sz="1400" dirty="0">
                <a:solidFill>
                  <a:srgbClr val="444444"/>
                </a:solidFill>
                <a:latin typeface="Arial"/>
              </a:rPr>
            </a:br>
            <a:r>
              <a:rPr lang="ru-RU" sz="1400" dirty="0">
                <a:solidFill>
                  <a:srgbClr val="444444"/>
                </a:solidFill>
                <a:latin typeface="Arial"/>
              </a:rPr>
              <a:t>Сто сестричек жмутся в нем.</a:t>
            </a:r>
            <a:br>
              <a:rPr lang="ru-RU" sz="1400" dirty="0">
                <a:solidFill>
                  <a:srgbClr val="444444"/>
                </a:solidFill>
                <a:latin typeface="Arial"/>
              </a:rPr>
            </a:br>
            <a:r>
              <a:rPr lang="ru-RU" sz="1400" dirty="0">
                <a:solidFill>
                  <a:srgbClr val="444444"/>
                </a:solidFill>
                <a:latin typeface="Arial"/>
              </a:rPr>
              <a:t>И любая из сестричек</a:t>
            </a:r>
            <a:br>
              <a:rPr lang="ru-RU" sz="1400" dirty="0">
                <a:solidFill>
                  <a:srgbClr val="444444"/>
                </a:solidFill>
                <a:latin typeface="Arial"/>
              </a:rPr>
            </a:br>
            <a:r>
              <a:rPr lang="ru-RU" sz="1400" dirty="0">
                <a:solidFill>
                  <a:srgbClr val="444444"/>
                </a:solidFill>
                <a:latin typeface="Arial"/>
              </a:rPr>
              <a:t>Может вспыхнуть, как костер.</a:t>
            </a:r>
            <a:br>
              <a:rPr lang="ru-RU" sz="1400" dirty="0">
                <a:solidFill>
                  <a:srgbClr val="444444"/>
                </a:solidFill>
                <a:latin typeface="Arial"/>
              </a:rPr>
            </a:br>
            <a:r>
              <a:rPr lang="ru-RU" sz="1400" dirty="0">
                <a:solidFill>
                  <a:srgbClr val="444444"/>
                </a:solidFill>
                <a:latin typeface="Arial"/>
              </a:rPr>
              <a:t>Не шути с сестричками,</a:t>
            </a:r>
            <a:br>
              <a:rPr lang="ru-RU" sz="1400" dirty="0">
                <a:solidFill>
                  <a:srgbClr val="444444"/>
                </a:solidFill>
                <a:latin typeface="Arial"/>
              </a:rPr>
            </a:br>
            <a:r>
              <a:rPr lang="ru-RU" sz="1400" dirty="0">
                <a:solidFill>
                  <a:srgbClr val="444444"/>
                </a:solidFill>
                <a:latin typeface="Arial"/>
              </a:rPr>
              <a:t>Тоненькими … </a:t>
            </a:r>
          </a:p>
        </p:txBody>
      </p:sp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880730"/>
            <a:ext cx="14144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270892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1400" dirty="0">
                <a:solidFill>
                  <a:srgbClr val="444444"/>
                </a:solidFill>
                <a:latin typeface="Arial"/>
              </a:rPr>
              <a:t>Выпал на пол уголек,</a:t>
            </a:r>
            <a:br>
              <a:rPr lang="ru-RU" sz="1400" dirty="0">
                <a:solidFill>
                  <a:srgbClr val="444444"/>
                </a:solidFill>
                <a:latin typeface="Arial"/>
              </a:rPr>
            </a:br>
            <a:r>
              <a:rPr lang="ru-RU" sz="1400" dirty="0">
                <a:solidFill>
                  <a:srgbClr val="444444"/>
                </a:solidFill>
                <a:latin typeface="Arial"/>
              </a:rPr>
              <a:t>Деревянный пол зажег.</a:t>
            </a:r>
            <a:br>
              <a:rPr lang="ru-RU" sz="1400" dirty="0">
                <a:solidFill>
                  <a:srgbClr val="444444"/>
                </a:solidFill>
                <a:latin typeface="Arial"/>
              </a:rPr>
            </a:br>
            <a:r>
              <a:rPr lang="ru-RU" sz="1400" dirty="0">
                <a:solidFill>
                  <a:srgbClr val="444444"/>
                </a:solidFill>
                <a:latin typeface="Arial"/>
              </a:rPr>
              <a:t>Не смотри, не жди, не стой.</a:t>
            </a:r>
            <a:br>
              <a:rPr lang="ru-RU" sz="1400" dirty="0">
                <a:solidFill>
                  <a:srgbClr val="444444"/>
                </a:solidFill>
                <a:latin typeface="Arial"/>
              </a:rPr>
            </a:br>
            <a:r>
              <a:rPr lang="ru-RU" sz="1400" dirty="0">
                <a:solidFill>
                  <a:srgbClr val="444444"/>
                </a:solidFill>
                <a:latin typeface="Arial"/>
              </a:rPr>
              <a:t>А скорей залей…</a:t>
            </a:r>
            <a:endParaRPr lang="ru-RU" dirty="0"/>
          </a:p>
        </p:txBody>
      </p:sp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188" y="3301543"/>
            <a:ext cx="13112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048"/>
            <a:ext cx="2736304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420" y="4520743"/>
            <a:ext cx="1712913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3897" y="502509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Wingdings" pitchFamily="2" charset="2"/>
              <a:buChar char="v"/>
            </a:pPr>
            <a:r>
              <a:rPr lang="ru-RU" sz="1400" dirty="0">
                <a:solidFill>
                  <a:srgbClr val="444444"/>
                </a:solidFill>
                <a:latin typeface="Arial"/>
              </a:rPr>
              <a:t>Заклубился дым угарный, гарью комната полна.</a:t>
            </a:r>
            <a:br>
              <a:rPr lang="ru-RU" sz="1400" dirty="0">
                <a:solidFill>
                  <a:srgbClr val="444444"/>
                </a:solidFill>
                <a:latin typeface="Arial"/>
              </a:rPr>
            </a:br>
            <a:r>
              <a:rPr lang="ru-RU" sz="1400" dirty="0">
                <a:solidFill>
                  <a:srgbClr val="444444"/>
                </a:solidFill>
                <a:latin typeface="Arial"/>
              </a:rPr>
              <a:t>Что пожарный надевает? </a:t>
            </a:r>
            <a:br>
              <a:rPr lang="ru-RU" sz="1400" dirty="0">
                <a:solidFill>
                  <a:srgbClr val="444444"/>
                </a:solidFill>
                <a:latin typeface="Arial"/>
              </a:rPr>
            </a:br>
            <a:r>
              <a:rPr lang="ru-RU" sz="1400" dirty="0">
                <a:solidFill>
                  <a:srgbClr val="444444"/>
                </a:solidFill>
                <a:latin typeface="Arial"/>
              </a:rPr>
              <a:t>Без чего никак нельзя?  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2049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018" y="5763756"/>
            <a:ext cx="1725613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3061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4.44444E-6 2.96091E-6 L -0.28125 -0.03169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-15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3.05556E-6 2.22222E-6 L -0.53004 -0.08773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-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25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25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2.5E-6 -3.0465E-6 L -0.65364 -0.09461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91" y="-47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1750"/>
                            </p:stCondLst>
                            <p:childTnLst>
                              <p:par>
                                <p:cTn id="6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375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2.5E-6 1.79274E-6 L -0.49601 -0.10271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09" y="-51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2750"/>
                            </p:stCondLst>
                            <p:childTnLst>
                              <p:par>
                                <p:cTn id="8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4750"/>
                            </p:stCondLst>
                            <p:childTnLst>
                              <p:par>
                                <p:cTn id="102" presetID="42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5E-6 -2.62318E-6 L -0.27569 -0.08443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5" y="-42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8986" y="620688"/>
            <a:ext cx="28083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Встало с краю улицы</a:t>
            </a:r>
            <a:br>
              <a:rPr lang="ru-RU" sz="1600" dirty="0"/>
            </a:br>
            <a:r>
              <a:rPr lang="ru-RU" sz="1600" dirty="0"/>
              <a:t>В длинном сапоге</a:t>
            </a:r>
            <a:br>
              <a:rPr lang="ru-RU" sz="1600" dirty="0"/>
            </a:br>
            <a:r>
              <a:rPr lang="ru-RU" sz="1600" dirty="0"/>
              <a:t>Чучело трёхглазое</a:t>
            </a:r>
            <a:br>
              <a:rPr lang="ru-RU" sz="1600" dirty="0"/>
            </a:br>
            <a:r>
              <a:rPr lang="ru-RU" sz="1600" dirty="0"/>
              <a:t>На одной ноге.</a:t>
            </a:r>
            <a:br>
              <a:rPr lang="ru-RU" sz="1600" dirty="0"/>
            </a:br>
            <a:r>
              <a:rPr lang="ru-RU" sz="1600" dirty="0"/>
              <a:t>Где машины движутся,</a:t>
            </a:r>
            <a:br>
              <a:rPr lang="ru-RU" sz="1600" dirty="0"/>
            </a:br>
            <a:r>
              <a:rPr lang="ru-RU" sz="1600" dirty="0"/>
              <a:t>Где сошлись пути,</a:t>
            </a:r>
            <a:br>
              <a:rPr lang="ru-RU" sz="1600" dirty="0"/>
            </a:br>
            <a:r>
              <a:rPr lang="ru-RU" sz="1600" dirty="0"/>
              <a:t>Помогает улицу</a:t>
            </a:r>
            <a:br>
              <a:rPr lang="ru-RU" sz="1600" dirty="0"/>
            </a:br>
            <a:r>
              <a:rPr lang="ru-RU" sz="1600" dirty="0"/>
              <a:t>Людям перейти. </a:t>
            </a:r>
          </a:p>
        </p:txBody>
      </p:sp>
      <p:pic>
        <p:nvPicPr>
          <p:cNvPr id="21510" name="Picture 6" descr="D:\Мои документы\детский сад\безопасность\пдд\x_812a296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4970">
            <a:off x="9274266" y="498287"/>
            <a:ext cx="1492355" cy="2253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3792" y="4221088"/>
            <a:ext cx="2862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Место есть для перехода,</a:t>
            </a:r>
            <a:br>
              <a:rPr lang="ru-RU" dirty="0"/>
            </a:br>
            <a:r>
              <a:rPr lang="ru-RU" dirty="0"/>
              <a:t>Это знают пешеходы.</a:t>
            </a:r>
            <a:br>
              <a:rPr lang="ru-RU" dirty="0"/>
            </a:br>
            <a:r>
              <a:rPr lang="ru-RU" dirty="0"/>
              <a:t>Нам его разлиновали,</a:t>
            </a:r>
            <a:br>
              <a:rPr lang="ru-RU" dirty="0"/>
            </a:br>
            <a:r>
              <a:rPr lang="ru-RU" dirty="0"/>
              <a:t>Где ходить - всем указали.</a:t>
            </a:r>
          </a:p>
        </p:txBody>
      </p:sp>
      <p:pic>
        <p:nvPicPr>
          <p:cNvPr id="21511" name="Picture 7" descr="D:\Мои документы\детский сад\безопасность\пдд\13267238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6516">
            <a:off x="9352577" y="4207470"/>
            <a:ext cx="3088620" cy="2059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017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3.33333E-6 -1.22137E-6 L -0.48559 -0.0203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88" y="-10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3.33333E-6 3.86306E-6 L -0.52622 -0.0428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9" y="-21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92696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 меня есть лезвие</a:t>
            </a:r>
            <a:br>
              <a:rPr lang="ru-RU" dirty="0"/>
            </a:br>
            <a:r>
              <a:rPr lang="ru-RU" dirty="0"/>
              <a:t>Острое, железное.</a:t>
            </a:r>
            <a:br>
              <a:rPr lang="ru-RU" dirty="0"/>
            </a:br>
            <a:r>
              <a:rPr lang="ru-RU" dirty="0"/>
              <a:t>Обращайтесь осторожно,</a:t>
            </a:r>
            <a:br>
              <a:rPr lang="ru-RU" dirty="0"/>
            </a:br>
            <a:r>
              <a:rPr lang="ru-RU" dirty="0"/>
              <a:t>Ведь </a:t>
            </a:r>
            <a:r>
              <a:rPr lang="ru-RU" dirty="0" smtClean="0"/>
              <a:t>порезаться </a:t>
            </a:r>
            <a:r>
              <a:rPr lang="ru-RU" dirty="0"/>
              <a:t>им можно.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379140"/>
            <a:ext cx="3024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Маленького роста я,</a:t>
            </a:r>
            <a:br>
              <a:rPr lang="ru-RU" dirty="0"/>
            </a:br>
            <a:r>
              <a:rPr lang="ru-RU" dirty="0"/>
              <a:t>Тонкая и острая,</a:t>
            </a:r>
            <a:br>
              <a:rPr lang="ru-RU" dirty="0"/>
            </a:br>
            <a:r>
              <a:rPr lang="ru-RU" dirty="0"/>
              <a:t>Носом путь себе ищу,</a:t>
            </a:r>
            <a:br>
              <a:rPr lang="ru-RU" dirty="0"/>
            </a:br>
            <a:r>
              <a:rPr lang="ru-RU" dirty="0"/>
              <a:t>За </a:t>
            </a:r>
            <a:r>
              <a:rPr lang="ru-RU" dirty="0" smtClean="0"/>
              <a:t>собою </a:t>
            </a:r>
            <a:r>
              <a:rPr lang="ru-RU" dirty="0"/>
              <a:t>хвост тащу.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149080"/>
            <a:ext cx="3096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Четыре синих солнца</a:t>
            </a:r>
            <a:br>
              <a:rPr lang="ru-RU" dirty="0"/>
            </a:br>
            <a:r>
              <a:rPr lang="ru-RU" dirty="0"/>
              <a:t>У бабушки на кухне,</a:t>
            </a:r>
            <a:br>
              <a:rPr lang="ru-RU" dirty="0"/>
            </a:br>
            <a:r>
              <a:rPr lang="ru-RU" dirty="0"/>
              <a:t>Четыре синих солнца</a:t>
            </a:r>
            <a:br>
              <a:rPr lang="ru-RU" dirty="0"/>
            </a:br>
            <a:r>
              <a:rPr lang="ru-RU" dirty="0"/>
              <a:t>Горели и потухли,</a:t>
            </a:r>
            <a:br>
              <a:rPr lang="ru-RU" dirty="0"/>
            </a:br>
            <a:r>
              <a:rPr lang="ru-RU" dirty="0"/>
              <a:t>Поспели щи, шипят блины,</a:t>
            </a:r>
            <a:br>
              <a:rPr lang="ru-RU" dirty="0"/>
            </a:br>
            <a:r>
              <a:rPr lang="ru-RU" dirty="0"/>
              <a:t>До завтра солнца не нужны.</a:t>
            </a:r>
          </a:p>
        </p:txBody>
      </p:sp>
      <p:pic>
        <p:nvPicPr>
          <p:cNvPr id="1026" name="Picture 2" descr="http://im5-tub-ru.yandex.net/i?id=340086577-46-7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6667" l="4667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5252">
            <a:off x="9343408" y="4418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а 2 из 4450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5" b="95939" l="10638" r="100000">
                        <a14:backgroundMark x1="61170" y1="36294" x2="61170" y2="36294"/>
                        <a14:backgroundMark x1="40957" y1="31218" x2="40957" y2="31218"/>
                        <a14:backgroundMark x1="42287" y1="55584" x2="42287" y2="55584"/>
                        <a14:backgroundMark x1="61170" y1="40863" x2="61170" y2="40863"/>
                        <a14:backgroundMark x1="25000" y1="75381" x2="25000" y2="75381"/>
                        <a14:backgroundMark x1="45213" y1="70305" x2="45213" y2="70305"/>
                        <a14:backgroundMark x1="55851" y1="40863" x2="55851" y2="40863"/>
                        <a14:backgroundMark x1="68883" y1="50508" x2="68883" y2="50508"/>
                        <a14:backgroundMark x1="72074" y1="36802" x2="72074" y2="36802"/>
                        <a14:backgroundMark x1="45213" y1="26650" x2="45213" y2="26650"/>
                        <a14:backgroundMark x1="61170" y1="76650" x2="61170" y2="76650"/>
                        <a14:backgroundMark x1="72074" y1="69797" x2="72074" y2="69797"/>
                        <a14:backgroundMark x1="68883" y1="60660" x2="68883" y2="60660"/>
                        <a14:backgroundMark x1="52394" y1="65228" x2="52394" y2="65228"/>
                        <a14:backgroundMark x1="50000" y1="79949" x2="50000" y2="79949"/>
                        <a14:backgroundMark x1="42287" y1="80711" x2="42287" y2="80711"/>
                        <a14:backgroundMark x1="61702" y1="88579" x2="63564" y2="86802"/>
                        <a14:backgroundMark x1="73670" y1="58376" x2="73670" y2="58376"/>
                        <a14:backgroundMark x1="63564" y1="31726" x2="63564" y2="31726"/>
                        <a14:backgroundMark x1="91755" y1="43147" x2="91755" y2="43147"/>
                        <a14:backgroundMark x1="83245" y1="45939" x2="83245" y2="45939"/>
                        <a14:backgroundMark x1="73138" y1="46954" x2="73138" y2="46954"/>
                        <a14:backgroundMark x1="75000" y1="67513" x2="75000" y2="67513"/>
                        <a14:backgroundMark x1="70213" y1="75381" x2="70213" y2="75381"/>
                        <a14:backgroundMark x1="63564" y1="70305" x2="63564" y2="70305"/>
                        <a14:backgroundMark x1="56383" y1="61929" x2="56383" y2="61929"/>
                        <a14:backgroundMark x1="42287" y1="68528" x2="42287" y2="68528"/>
                        <a14:backgroundMark x1="50000" y1="28173" x2="50000" y2="28173"/>
                        <a14:backgroundMark x1="86968" y1="37817" x2="86968" y2="37817"/>
                        <a14:backgroundMark x1="86968" y1="35533" x2="86968" y2="35533"/>
                        <a14:backgroundMark x1="86170" y1="35025" x2="86170" y2="35025"/>
                        <a14:backgroundMark x1="83777" y1="58376" x2="85638" y2="57868"/>
                        <a14:backgroundMark x1="36702" y1="26650" x2="36702" y2="2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 rot="550167">
            <a:off x="9139045" y="2187439"/>
            <a:ext cx="1329102" cy="139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а 102 из 5529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488" y="3678075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настраиваемая 4">
            <a:hlinkClick r:id="rId8" action="ppaction://hlinksldjump" highlightClick="1"/>
          </p:cNvPr>
          <p:cNvSpPr/>
          <p:nvPr/>
        </p:nvSpPr>
        <p:spPr>
          <a:xfrm>
            <a:off x="0" y="0"/>
            <a:ext cx="9252520" cy="6858000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386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0 -1.57298E-6 L -0.55278 -0.00439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39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1.38889E-6 3.00717E-8 L -0.50903 -0.0150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51" y="-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25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325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38889E-6 1.25376E-6 L -0.47761 0.01087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89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2088232"/>
          </a:xfrm>
        </p:spPr>
        <p:txBody>
          <a:bodyPr>
            <a:noAutofit/>
          </a:bodyPr>
          <a:lstStyle/>
          <a:p>
            <a:r>
              <a:rPr lang="ru-RU" sz="7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Будьте осторожны!</a:t>
            </a:r>
            <a:endParaRPr lang="ru-RU" sz="72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098" name="Picture 2" descr="Картинка 17 из 1503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11" l="4306" r="93780">
                        <a14:backgroundMark x1="66746" y1="78389" x2="66746" y2="78389"/>
                        <a14:backgroundMark x1="70574" y1="76424" x2="70574" y2="76424"/>
                        <a14:backgroundMark x1="72488" y1="74460" x2="72488" y2="74460"/>
                        <a14:backgroundMark x1="66986" y1="77014" x2="66986" y2="77014"/>
                        <a14:backgroundMark x1="64593" y1="77996" x2="64593" y2="77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9832" y="2924944"/>
            <a:ext cx="2641601" cy="322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8893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Знать все должны без исключения правила дорожного движения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76872"/>
            <a:ext cx="2539182" cy="431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38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716016" y="476672"/>
            <a:ext cx="4237310" cy="2291854"/>
          </a:xfrm>
        </p:spPr>
        <p:txBody>
          <a:bodyPr>
            <a:normAutofit fontScale="92500"/>
          </a:bodyPr>
          <a:lstStyle/>
          <a:p>
            <a:pPr marL="137160" indent="0">
              <a:buNone/>
            </a:pPr>
            <a:r>
              <a:rPr lang="ru-RU" dirty="0" smtClean="0">
                <a:latin typeface="Comic Sans MS" pitchFamily="66" charset="0"/>
              </a:rPr>
              <a:t>Из нас каждый перейдет</a:t>
            </a:r>
          </a:p>
          <a:p>
            <a:pPr marL="137160" indent="0">
              <a:buNone/>
            </a:pPr>
            <a:r>
              <a:rPr lang="ru-RU" dirty="0" smtClean="0">
                <a:latin typeface="Comic Sans MS" pitchFamily="66" charset="0"/>
              </a:rPr>
              <a:t>Дорогу там, где переход.</a:t>
            </a:r>
          </a:p>
          <a:p>
            <a:pPr marL="137160" indent="0">
              <a:buNone/>
            </a:pPr>
            <a:r>
              <a:rPr lang="ru-RU" dirty="0" smtClean="0">
                <a:latin typeface="Comic Sans MS" pitchFamily="66" charset="0"/>
              </a:rPr>
              <a:t>И несложно нам найти</a:t>
            </a:r>
          </a:p>
          <a:p>
            <a:pPr marL="137160" indent="0">
              <a:buNone/>
            </a:pPr>
            <a:r>
              <a:rPr lang="ru-RU" dirty="0" smtClean="0">
                <a:latin typeface="Comic Sans MS" pitchFamily="66" charset="0"/>
              </a:rPr>
              <a:t>Зебру, чтоб по ней пройти.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1027" name="Picture 3" descr="D:\Мои документы\детский сад\безопасность\пдд\330026694634_1307198404_z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3518">
            <a:off x="323528" y="596619"/>
            <a:ext cx="4388352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D:\Мои документы\детский сад\безопасность\пдд\знакпешехо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547">
            <a:off x="5652119" y="3669558"/>
            <a:ext cx="2498059" cy="2502222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224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16016" y="404664"/>
            <a:ext cx="4043441" cy="5616624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Светофор большой помощник,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Лучший друг для всех в пути.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Он всегда предупреждает 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Цветом, можно ли идти.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Красный свет  - опасность рядом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Стой, не двигайся и жди.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Никогда под красным взглядом На дорогу не иди!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Желтый светит к переменам,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Говорит: «Постой, сейчас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загорится очень скоро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Светофора новый глаз»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Перейти дорогу можно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Лишь когда зеленый свет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загорится, объясняя: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«Все иди! Машин тут нет!»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endParaRPr lang="ru-RU" sz="1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050" name="Picture 2" descr="D:\Мои документы\детский сад\безопасность\пдд\3346540_professii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247">
            <a:off x="474561" y="435415"/>
            <a:ext cx="3636062" cy="4529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D:\Мои документы\детский сад\безопасность\пдд\x_812a296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631">
            <a:off x="7983936" y="4853972"/>
            <a:ext cx="918713" cy="1387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49136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692696"/>
            <a:ext cx="4402832" cy="1426170"/>
          </a:xfrm>
        </p:spPr>
        <p:txBody>
          <a:bodyPr>
            <a:normAutofit/>
          </a:bodyPr>
          <a:lstStyle/>
          <a:p>
            <a:pPr algn="l"/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Обходи всегда трамвай спереди!</a:t>
            </a:r>
            <a:b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И не зевай!</a:t>
            </a:r>
            <a:b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А автобус, погоди,</a:t>
            </a:r>
            <a:b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Comic Sans MS" pitchFamily="66" charset="0"/>
              </a:rPr>
              <a:t>Сзади только обходи! </a:t>
            </a:r>
            <a:endParaRPr lang="ru-RU" sz="2000" b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3075" name="Picture 3" descr="D:\Мои документы\детский сад\безопасность\пдд\330026694634_1307198406_zh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7247">
            <a:off x="539552" y="404664"/>
            <a:ext cx="3168352" cy="3022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 descr="Автобус и троллейбус обходят только сзади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02717">
            <a:off x="4708643" y="2550185"/>
            <a:ext cx="2988817" cy="3082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28657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260648"/>
            <a:ext cx="3744416" cy="3874442"/>
          </a:xfrm>
        </p:spPr>
        <p:txBody>
          <a:bodyPr>
            <a:normAutofit/>
          </a:bodyPr>
          <a:lstStyle/>
          <a:p>
            <a:pPr algn="l"/>
            <a: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  <a:t>Подарил  Семену  дед </a:t>
            </a:r>
            <a:b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  <a:t>Скоростной велосипед.</a:t>
            </a:r>
            <a:b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  <a:t>И сказал: - «Запоминай!</a:t>
            </a:r>
            <a:b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  <a:t>Со двора не выезжай!</a:t>
            </a:r>
            <a:b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  <a:t>Улица не для ребят!</a:t>
            </a:r>
            <a:b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  <a:t>- «Знаю, все так говорят!</a:t>
            </a:r>
            <a:b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  <a:t>Буду ездить осторожно, </a:t>
            </a:r>
            <a:b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  <a:t>Только там, где ездить можно!</a:t>
            </a:r>
            <a:endParaRPr lang="ru-RU" sz="1800" b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4099" name="Picture 3" descr="D:\Мои документы\детский сад\безопасность\пдд\0012-024-Vot-krasnyj-krug-a-v-njom-mashina-traktor-il-velosiped-il-pritsep-k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4202">
            <a:off x="559258" y="307562"/>
            <a:ext cx="3606216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1" name="Picture 5" descr="Картинка 2 из 8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0398">
            <a:off x="6055440" y="3959244"/>
            <a:ext cx="2088232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521581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854438"/>
            <a:ext cx="3538736" cy="4234482"/>
          </a:xfrm>
        </p:spPr>
        <p:txBody>
          <a:bodyPr>
            <a:normAutofit/>
          </a:bodyPr>
          <a:lstStyle/>
          <a:p>
            <a:pPr algn="l"/>
            <a:r>
              <a:rPr lang="ru-RU" sz="1800" b="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  <a:t>Никогда не торопись, </a:t>
            </a:r>
            <a:b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  <a:t>У дороги осмотрись, </a:t>
            </a:r>
            <a:b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  <a:t>За другими не спеши, </a:t>
            </a:r>
            <a:b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  <a:t>Маму за руку держи. </a:t>
            </a:r>
            <a:b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  <a:t/>
            </a:r>
            <a:b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  <a:t>Нужно правила все знать! </a:t>
            </a:r>
            <a:b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  <a:t>Возле трассы не играть! </a:t>
            </a:r>
            <a:b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  <a:t>И животных без присмотра </a:t>
            </a:r>
            <a:b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  <a:t>На дорогу не пускать! </a:t>
            </a:r>
            <a:b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  <a:t/>
            </a:r>
            <a:b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  <a:t>Если правила ты знаешь </a:t>
            </a:r>
            <a:b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  <a:t>И всегда их </a:t>
            </a:r>
            <a:r>
              <a:rPr lang="ru-RU" sz="1800" b="0" dirty="0" err="1">
                <a:solidFill>
                  <a:schemeClr val="tx1"/>
                </a:solidFill>
                <a:effectLst/>
                <a:latin typeface="Comic Sans MS" pitchFamily="66" charset="0"/>
              </a:rPr>
              <a:t>соблюдаещь</a:t>
            </a:r>
            <a: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  <a:t>- </a:t>
            </a:r>
            <a:b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  <a:t>Смело в путь вперед иди, </a:t>
            </a:r>
            <a:b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Comic Sans MS" pitchFamily="66" charset="0"/>
              </a:rPr>
              <a:t>За собой друзей </a:t>
            </a:r>
            <a:r>
              <a:rPr lang="ru-RU" sz="1800" b="0" dirty="0" smtClean="0">
                <a:solidFill>
                  <a:schemeClr val="tx1"/>
                </a:solidFill>
                <a:effectLst/>
                <a:latin typeface="Comic Sans MS" pitchFamily="66" charset="0"/>
              </a:rPr>
              <a:t>веди.</a:t>
            </a:r>
            <a:endParaRPr lang="ru-RU" sz="1800" b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5122" name="Picture 2" descr="D:\Мои документы\165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5197">
            <a:off x="499274" y="376893"/>
            <a:ext cx="3347368" cy="4574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Управляющая кнопка: настраиваемая 2">
            <a:hlinkClick r:id="rId4" action="ppaction://hlinksldjump" highlightClick="1"/>
          </p:cNvPr>
          <p:cNvSpPr/>
          <p:nvPr/>
        </p:nvSpPr>
        <p:spPr>
          <a:xfrm>
            <a:off x="266402" y="202859"/>
            <a:ext cx="8698086" cy="6466501"/>
          </a:xfrm>
          <a:prstGeom prst="actionButtonBlank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595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4752528" cy="1791072"/>
          </a:xfrm>
        </p:spPr>
        <p:txBody>
          <a:bodyPr>
            <a:noAutofit/>
          </a:bodyPr>
          <a:lstStyle/>
          <a:p>
            <a:pPr algn="l"/>
            <a:r>
              <a:rPr lang="ru-RU" sz="2800" b="0" dirty="0" smtClean="0">
                <a:solidFill>
                  <a:schemeClr val="accent3"/>
                </a:solidFill>
                <a:latin typeface="Comic Sans MS" pitchFamily="66" charset="0"/>
              </a:rPr>
              <a:t>Один дома – не беда!</a:t>
            </a:r>
            <a:br>
              <a:rPr lang="ru-RU" sz="2800" b="0" dirty="0" smtClean="0">
                <a:solidFill>
                  <a:schemeClr val="accent3"/>
                </a:solidFill>
                <a:latin typeface="Comic Sans MS" pitchFamily="66" charset="0"/>
              </a:rPr>
            </a:br>
            <a:r>
              <a:rPr lang="ru-RU" sz="2800" b="0" dirty="0" smtClean="0">
                <a:solidFill>
                  <a:schemeClr val="accent3"/>
                </a:solidFill>
                <a:latin typeface="Comic Sans MS" pitchFamily="66" charset="0"/>
              </a:rPr>
              <a:t>Но о безопасности </a:t>
            </a:r>
            <a:br>
              <a:rPr lang="ru-RU" sz="2800" b="0" dirty="0" smtClean="0">
                <a:solidFill>
                  <a:schemeClr val="accent3"/>
                </a:solidFill>
                <a:latin typeface="Comic Sans MS" pitchFamily="66" charset="0"/>
              </a:rPr>
            </a:br>
            <a:r>
              <a:rPr lang="ru-RU" sz="2800" b="0" dirty="0" smtClean="0">
                <a:solidFill>
                  <a:schemeClr val="accent3"/>
                </a:solidFill>
                <a:latin typeface="Comic Sans MS" pitchFamily="66" charset="0"/>
              </a:rPr>
              <a:t>Помни всегда!</a:t>
            </a:r>
            <a:endParaRPr lang="ru-RU" sz="2800" b="0" dirty="0">
              <a:solidFill>
                <a:schemeClr val="accent3"/>
              </a:solidFill>
              <a:latin typeface="Comic Sans MS" pitchFamily="66" charset="0"/>
            </a:endParaRPr>
          </a:p>
        </p:txBody>
      </p:sp>
      <p:pic>
        <p:nvPicPr>
          <p:cNvPr id="9218" name="Picture 2" descr="D:\Мои документы\8dabe1f1990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604026">
            <a:off x="4731336" y="1118909"/>
            <a:ext cx="3099297" cy="4475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70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615</TotalTime>
  <Words>190</Words>
  <Application>Microsoft Office PowerPoint</Application>
  <PresentationFormat>Экран (4:3)</PresentationFormat>
  <Paragraphs>57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Апекс</vt:lpstr>
      <vt:lpstr>Безопасность так важна, безопасность всем нужна.</vt:lpstr>
      <vt:lpstr>Презентация PowerPoint</vt:lpstr>
      <vt:lpstr>Знать все должны без исключения правила дорожного движения</vt:lpstr>
      <vt:lpstr>Презентация PowerPoint</vt:lpstr>
      <vt:lpstr>Светофор большой помощник, Лучший друг для всех в пути. Он всегда предупреждает  Цветом, можно ли идти.  Красный свет  - опасность рядом Стой, не двигайся и жди. Никогда под красным взглядом На дорогу не иди!  Желтый светит к переменам, Говорит: «Постой, сейчас загорится очень скоро Светофора новый глаз»  Перейти дорогу можно Лишь когда зеленый свет загорится, объясняя: «Все иди! Машин тут нет!» </vt:lpstr>
      <vt:lpstr>Обходи всегда трамвай спереди! И не зевай! А автобус, погоди, Сзади только обходи! </vt:lpstr>
      <vt:lpstr>Подарил  Семену  дед  Скоростной велосипед. И сказал: - «Запоминай! Со двора не выезжай! Улица не для ребят! - «Знаю, все так говорят! Буду ездить осторожно,  Только там, где ездить можно!</vt:lpstr>
      <vt:lpstr> Никогда не торопись,  У дороги осмотрись,  За другими не спеши,  Маму за руку держи.   Нужно правила все знать!  Возле трассы не играть!  И животных без присмотра  На дорогу не пускать!   Если правила ты знаешь  И всегда их соблюдаещь-  Смело в путь вперед иди,  За собой друзей веди.</vt:lpstr>
      <vt:lpstr>Один дома – не беда! Но о безопасности  Помни всегда!</vt:lpstr>
      <vt:lpstr>Дом в порядке содержи: Вилки, ножницы, ножи, И иголки, и булавки Ты на место положи!</vt:lpstr>
      <vt:lpstr>                  «Не пускайте дядю в дом,                Если дядя незнаком,                И не открывайте тете,                Если мама на работе…»                «Чтоб тебя не обокрали,                 Не схватили, не украли,                 Незнакомцам ты не верь,                 Закрывай покрепче дверь!»              «Если кто-то лезет в дом,                Пробивая двери лбом,                Двери держатся едва –                Поскорей звони 02!»              </vt:lpstr>
      <vt:lpstr>Электричество Чтобы пальчик или гвоздь  Вдруг в розетку не совать -  Электричество опасно -  Это каждый должен знать.   Если ты включил утюг,  Убегать не надо вдруг.  Закрывая в доме дверь,  Всё ли выключил? Проверь!   </vt:lpstr>
      <vt:lpstr>Осторожным будь всегда Чтобы не стряслась беда! </vt:lpstr>
      <vt:lpstr>Знать должен каждый гражданин - Пожарной номер </vt:lpstr>
      <vt:lpstr>Тополиный пух горит, Пламя к зданию бежит… наигрался наш малыш, А дома стоят без крыш</vt:lpstr>
      <vt:lpstr>Если спички в руки взял, Сразу ты опасным стал – Ведь огонь, что в них живет, много бед всем принесет!</vt:lpstr>
      <vt:lpstr>Если все приборы разом Ты в одну розетку включишь, То  пожар проводки сразу В этой комнате получишь</vt:lpstr>
      <vt:lpstr>Взлетит иль нет – сомненья гложут. По всякому случается. Но, что пожар случиться может Никто не сомневается!</vt:lpstr>
      <vt:lpstr>От огня и дыма  Спрятаться нельзя. Убегать из дома Нужно вам, друзья!</vt:lpstr>
      <vt:lpstr>Презентация PowerPoint</vt:lpstr>
      <vt:lpstr>Проверь себя</vt:lpstr>
      <vt:lpstr>Презентация PowerPoint</vt:lpstr>
      <vt:lpstr>Презентация PowerPoint</vt:lpstr>
      <vt:lpstr>Презентация PowerPoint</vt:lpstr>
      <vt:lpstr>Будьте осторожны!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Безопасность так важна, безопасность всем нужна.</dc:title>
  <dc:creator>Дмитрий</dc:creator>
  <cp:lastModifiedBy>dns</cp:lastModifiedBy>
  <cp:revision>55</cp:revision>
  <cp:lastPrinted>2013-05-07T13:37:19Z</cp:lastPrinted>
  <dcterms:created xsi:type="dcterms:W3CDTF">2012-09-06T02:34:10Z</dcterms:created>
  <dcterms:modified xsi:type="dcterms:W3CDTF">2014-02-26T11:21:40Z</dcterms:modified>
</cp:coreProperties>
</file>